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3"/>
  </p:notesMasterIdLst>
  <p:sldIdLst>
    <p:sldId id="285" r:id="rId3"/>
    <p:sldId id="257" r:id="rId4"/>
    <p:sldId id="258" r:id="rId5"/>
    <p:sldId id="279" r:id="rId6"/>
    <p:sldId id="280" r:id="rId7"/>
    <p:sldId id="284" r:id="rId8"/>
    <p:sldId id="281" r:id="rId9"/>
    <p:sldId id="282" r:id="rId10"/>
    <p:sldId id="283" r:id="rId11"/>
    <p:sldId id="272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5"/>
            <p14:sldId id="257"/>
            <p14:sldId id="258"/>
            <p14:sldId id="279"/>
            <p14:sldId id="280"/>
            <p14:sldId id="284"/>
            <p14:sldId id="281"/>
            <p14:sldId id="282"/>
            <p14:sldId id="283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C4E"/>
    <a:srgbClr val="00A7E3"/>
    <a:srgbClr val="ED6F9C"/>
    <a:srgbClr val="A27DB6"/>
    <a:srgbClr val="5F95CF"/>
    <a:srgbClr val="FCC13F"/>
    <a:srgbClr val="37B398"/>
    <a:srgbClr val="EA4E34"/>
    <a:srgbClr val="C9D522"/>
    <a:srgbClr val="1B4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94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1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643971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22716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4072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40720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150366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0066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4253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1623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3831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3038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3637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76796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61954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4679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901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63588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79405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0960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698723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2068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83863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2026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895571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52266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750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807083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868636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623153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820470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66998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8688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20229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5763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039579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1942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39360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48942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017928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17490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76878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5390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496696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B1</a:t>
            </a:r>
            <a:br>
              <a:rPr lang="pl-PL" dirty="0"/>
            </a:br>
            <a:r>
              <a:rPr lang="pl-PL" dirty="0" err="1"/>
              <a:t>present</a:t>
            </a:r>
            <a:r>
              <a:rPr lang="pl-PL" dirty="0"/>
              <a:t> </a:t>
            </a:r>
            <a:r>
              <a:rPr lang="pl-PL" dirty="0" err="1"/>
              <a:t>tenses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6204299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5509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 usually……………………..(get) take away </a:t>
            </a:r>
            <a:r>
              <a:rPr lang="en-US" sz="1600" dirty="0"/>
              <a:t>for</a:t>
            </a:r>
            <a:r>
              <a:rPr lang="en-GB" sz="1600" dirty="0"/>
              <a:t> dinner in the evenings, but at the moment, </a:t>
            </a:r>
            <a:br>
              <a:rPr lang="en-GB" sz="1600" dirty="0"/>
            </a:br>
            <a:br>
              <a:rPr lang="en-GB" sz="1600" dirty="0"/>
            </a:br>
            <a:r>
              <a:rPr lang="en-GB" sz="1600" dirty="0"/>
              <a:t>I…………………………….(cook) more.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Sophia and Frederick……………………………………..(not travel) anymore. I saw them yesterday at the gym.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Liz………………………………..(not have) a lot of work at the moment, so she………………………….(look) </a:t>
            </a:r>
            <a:r>
              <a:rPr lang="en-US" sz="1600" dirty="0"/>
              <a:t>for</a:t>
            </a:r>
            <a:r>
              <a:rPr lang="en-GB" sz="1600" dirty="0"/>
              <a:t> other ways to spend her time.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What……………………………………….(your sister/do) </a:t>
            </a:r>
            <a:r>
              <a:rPr lang="en-US" sz="1600" dirty="0"/>
              <a:t>for</a:t>
            </a:r>
            <a:r>
              <a:rPr lang="en-GB" sz="1600" dirty="0"/>
              <a:t> work? ……….................................(she/work) in fashion?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A: …………...........................(you/per</a:t>
            </a:r>
            <a:r>
              <a:rPr lang="en-US" sz="1600" dirty="0"/>
              <a:t>for</a:t>
            </a:r>
            <a:r>
              <a:rPr lang="en-GB" sz="1600" dirty="0"/>
              <a:t>m) at the moment? B: No. I……………………………(take) a break </a:t>
            </a:r>
            <a:r>
              <a:rPr lang="en-US" sz="1600" dirty="0"/>
              <a:t>for</a:t>
            </a:r>
            <a:r>
              <a:rPr lang="en-GB" sz="1600" dirty="0"/>
              <a:t> </a:t>
            </a:r>
            <a:br>
              <a:rPr lang="en-GB" sz="1600" dirty="0"/>
            </a:br>
            <a:r>
              <a:rPr lang="en-GB" sz="1600" dirty="0"/>
              <a:t>a couple of months.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My baby sister……………………….(cry) all the time. In fact, she……………………………(cry) now!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A: ……………………………………….(your parents/live) on the same street as you? B: No, they……………………….. 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Ted………………………………..(not like) meat. He usually………………….(order) vegetarian options when we go out.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 the correct form of the verbs in brackets to complete the gaps. Justify your choices.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E4FCD647-E697-4043-ACEA-EAABB9223AC2}"/>
              </a:ext>
            </a:extLst>
          </p:cNvPr>
          <p:cNvSpPr/>
          <p:nvPr/>
        </p:nvSpPr>
        <p:spPr>
          <a:xfrm>
            <a:off x="2177315" y="1406941"/>
            <a:ext cx="4924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get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249859CB-8A25-43DF-8EAC-24A121DAD6D9}"/>
              </a:ext>
            </a:extLst>
          </p:cNvPr>
          <p:cNvSpPr/>
          <p:nvPr/>
        </p:nvSpPr>
        <p:spPr>
          <a:xfrm>
            <a:off x="1211138" y="1960287"/>
            <a:ext cx="16225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am/</a:t>
            </a:r>
            <a:r>
              <a:rPr lang="en-US" sz="1600" b="1" dirty="0">
                <a:solidFill>
                  <a:srgbClr val="00B0F0"/>
                </a:solidFill>
              </a:rPr>
              <a:t>’m cooking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0C2D316E-D0B0-4D8A-B722-69B5FFCBED84}"/>
              </a:ext>
            </a:extLst>
          </p:cNvPr>
          <p:cNvSpPr/>
          <p:nvPr/>
        </p:nvSpPr>
        <p:spPr>
          <a:xfrm>
            <a:off x="3117506" y="2438200"/>
            <a:ext cx="25377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are not/aren’t travelling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38D76DD4-F725-4452-B844-3B97E2B1323D}"/>
              </a:ext>
            </a:extLst>
          </p:cNvPr>
          <p:cNvSpPr/>
          <p:nvPr/>
        </p:nvSpPr>
        <p:spPr>
          <a:xfrm>
            <a:off x="1527857" y="2869452"/>
            <a:ext cx="14382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doesn’t have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BE840D71-9D40-49EE-926D-1AF37B18FD7C}"/>
              </a:ext>
            </a:extLst>
          </p:cNvPr>
          <p:cNvSpPr/>
          <p:nvPr/>
        </p:nvSpPr>
        <p:spPr>
          <a:xfrm>
            <a:off x="8013063" y="2863441"/>
            <a:ext cx="13724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is/’s looking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1D88A369-F8E3-4CD1-85DC-4F29E5C707CD}"/>
              </a:ext>
            </a:extLst>
          </p:cNvPr>
          <p:cNvSpPr/>
          <p:nvPr/>
        </p:nvSpPr>
        <p:spPr>
          <a:xfrm>
            <a:off x="1527857" y="3650403"/>
            <a:ext cx="20778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does your sister do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B8B9640F-ADB7-4BEF-91C6-C5C786599205}"/>
              </a:ext>
            </a:extLst>
          </p:cNvPr>
          <p:cNvSpPr/>
          <p:nvPr/>
        </p:nvSpPr>
        <p:spPr>
          <a:xfrm>
            <a:off x="7199728" y="3659287"/>
            <a:ext cx="1632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Does she work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698CC7BF-2FB0-4B3F-A7A0-BA3046944799}"/>
              </a:ext>
            </a:extLst>
          </p:cNvPr>
          <p:cNvSpPr/>
          <p:nvPr/>
        </p:nvSpPr>
        <p:spPr>
          <a:xfrm>
            <a:off x="1281635" y="4148172"/>
            <a:ext cx="20890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Are you per</a:t>
            </a:r>
            <a:r>
              <a:rPr lang="en-US" sz="1600" b="1" dirty="0">
                <a:solidFill>
                  <a:srgbClr val="00B0F0"/>
                </a:solidFill>
              </a:rPr>
              <a:t>for</a:t>
            </a:r>
            <a:r>
              <a:rPr lang="en-GB" sz="1600" b="1" dirty="0" err="1">
                <a:solidFill>
                  <a:srgbClr val="00B0F0"/>
                </a:solidFill>
              </a:rPr>
              <a:t>ming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DA6DA1F9-AD02-4B3C-B946-B66EE3D14F0A}"/>
              </a:ext>
            </a:extLst>
          </p:cNvPr>
          <p:cNvSpPr/>
          <p:nvPr/>
        </p:nvSpPr>
        <p:spPr>
          <a:xfrm>
            <a:off x="7165366" y="4093182"/>
            <a:ext cx="14414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am/’m taking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96E7E123-EC24-483F-BAE6-4460B01CB6E7}"/>
              </a:ext>
            </a:extLst>
          </p:cNvPr>
          <p:cNvSpPr/>
          <p:nvPr/>
        </p:nvSpPr>
        <p:spPr>
          <a:xfrm>
            <a:off x="2649709" y="4819132"/>
            <a:ext cx="6639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cries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D4687FD7-A41B-4944-B219-C21D69455594}"/>
              </a:ext>
            </a:extLst>
          </p:cNvPr>
          <p:cNvSpPr/>
          <p:nvPr/>
        </p:nvSpPr>
        <p:spPr>
          <a:xfrm>
            <a:off x="6832535" y="4817344"/>
            <a:ext cx="12586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is/’s crying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DFB2FE91-1F9F-4C58-923F-C4A3DD3B1F65}"/>
              </a:ext>
            </a:extLst>
          </p:cNvPr>
          <p:cNvSpPr/>
          <p:nvPr/>
        </p:nvSpPr>
        <p:spPr>
          <a:xfrm>
            <a:off x="1247169" y="5363753"/>
            <a:ext cx="21579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Do your parents live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BCBD55D4-8C6B-477E-894E-4F7A2AE9C276}"/>
              </a:ext>
            </a:extLst>
          </p:cNvPr>
          <p:cNvSpPr/>
          <p:nvPr/>
        </p:nvSpPr>
        <p:spPr>
          <a:xfrm>
            <a:off x="9617184" y="5363753"/>
            <a:ext cx="6864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don’t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AF62EC07-D1F3-490C-8497-D1800EC0138D}"/>
              </a:ext>
            </a:extLst>
          </p:cNvPr>
          <p:cNvSpPr/>
          <p:nvPr/>
        </p:nvSpPr>
        <p:spPr>
          <a:xfrm>
            <a:off x="1518914" y="5838288"/>
            <a:ext cx="13147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doesn’t like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91048D36-EE52-4777-B8AE-485C2CD09808}"/>
              </a:ext>
            </a:extLst>
          </p:cNvPr>
          <p:cNvSpPr/>
          <p:nvPr/>
        </p:nvSpPr>
        <p:spPr>
          <a:xfrm>
            <a:off x="6382017" y="5861939"/>
            <a:ext cx="8226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orders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24" name="Google Shape;65;p15">
            <a:extLst>
              <a:ext uri="{FF2B5EF4-FFF2-40B4-BE49-F238E27FC236}">
                <a16:creationId xmlns:a16="http://schemas.microsoft.com/office/drawing/2014/main" id="{741CEDB5-5467-4E4E-98B7-F21BC5EB384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It’s a good idea to compare and contrast the </a:t>
            </a:r>
            <a:r>
              <a:rPr lang="it-IT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 and </a:t>
            </a:r>
            <a:r>
              <a:rPr lang="pt-B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to understand them better.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</a:t>
            </a:r>
            <a:r>
              <a:rPr lang="it-IT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 and </a:t>
            </a:r>
            <a:r>
              <a:rPr lang="pt-BR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in the </a:t>
            </a:r>
            <a:r>
              <a:rPr lang="it-IT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in the </a:t>
            </a:r>
            <a:r>
              <a:rPr lang="it-IT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pt-BR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Action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state verbs.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4824C2AF-7BC5-47A1-8690-64A509D7EA4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915486"/>
            <a:ext cx="8355774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it-IT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 and </a:t>
            </a:r>
            <a:r>
              <a:rPr lang="it-IT" sz="2000" b="1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pt-BR" sz="2000" b="1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endParaRPr lang="en-US"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36" y="1444914"/>
            <a:ext cx="1565242" cy="1565242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2124994" y="1508116"/>
            <a:ext cx="8425775" cy="953730"/>
          </a:xfrm>
          <a:prstGeom prst="wedgeRoundRectCallout">
            <a:avLst>
              <a:gd name="adj1" fmla="val -52730"/>
              <a:gd name="adj2" fmla="val -1490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 live in Lisbon,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but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I’m staying with a friend in the countryside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at the moment because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I’m repainting my apartment.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 I’m from the UK, so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 usually visit my parents in London every three months.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450601" y="2997189"/>
            <a:ext cx="1902016" cy="1394640"/>
          </a:xfrm>
          <a:prstGeom prst="wedgeRoundRectCallout">
            <a:avLst>
              <a:gd name="adj1" fmla="val -23727"/>
              <a:gd name="adj2" fmla="val 6523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Look at what the woman says and match the sentences in bold to the uses.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65" y="4633948"/>
            <a:ext cx="1333184" cy="1333184"/>
          </a:xfrm>
          <a:prstGeom prst="rect">
            <a:avLst/>
          </a:prstGeom>
        </p:spPr>
      </p:pic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285AFA70-F88F-4DD8-B62D-DC33B1DCE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071852"/>
              </p:ext>
            </p:extLst>
          </p:nvPr>
        </p:nvGraphicFramePr>
        <p:xfrm>
          <a:off x="2634459" y="2961125"/>
          <a:ext cx="9106940" cy="196331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276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6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6735">
                  <a:extLst>
                    <a:ext uri="{9D8B030D-6E8A-4147-A177-3AD203B41FA5}">
                      <a16:colId xmlns:a16="http://schemas.microsoft.com/office/drawing/2014/main" val="3499143931"/>
                    </a:ext>
                  </a:extLst>
                </a:gridCol>
                <a:gridCol w="2276735">
                  <a:extLst>
                    <a:ext uri="{9D8B030D-6E8A-4147-A177-3AD203B41FA5}">
                      <a16:colId xmlns:a16="http://schemas.microsoft.com/office/drawing/2014/main" val="3347403571"/>
                    </a:ext>
                  </a:extLst>
                </a:gridCol>
              </a:tblGrid>
              <a:tr h="378353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pt-BR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continuous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85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</a:t>
                      </a: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permanent states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</a:t>
                      </a: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habits/repeated actions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</a:t>
                      </a: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temporary states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for actions happening now or around now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FCF3BABE-CDE7-4C22-8481-E60DFBC04C73}"/>
              </a:ext>
            </a:extLst>
          </p:cNvPr>
          <p:cNvSpPr/>
          <p:nvPr/>
        </p:nvSpPr>
        <p:spPr>
          <a:xfrm>
            <a:off x="2991354" y="4006412"/>
            <a:ext cx="14814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 live in Lisbon.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3C9B9EBE-8D9A-4102-8143-E28329173DFE}"/>
              </a:ext>
            </a:extLst>
          </p:cNvPr>
          <p:cNvSpPr/>
          <p:nvPr/>
        </p:nvSpPr>
        <p:spPr>
          <a:xfrm>
            <a:off x="7253865" y="3969625"/>
            <a:ext cx="20665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I’m staying with a friend in the countryside.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97F1C473-3FEA-42D5-B41D-3C1DB2AEDE5E}"/>
              </a:ext>
            </a:extLst>
          </p:cNvPr>
          <p:cNvSpPr/>
          <p:nvPr/>
        </p:nvSpPr>
        <p:spPr>
          <a:xfrm>
            <a:off x="9557541" y="3966368"/>
            <a:ext cx="19467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I’m repainting my apartment.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2376ECCA-4D1C-46EF-93D6-46970A23CC90}"/>
              </a:ext>
            </a:extLst>
          </p:cNvPr>
          <p:cNvSpPr/>
          <p:nvPr/>
        </p:nvSpPr>
        <p:spPr>
          <a:xfrm>
            <a:off x="5070006" y="3961235"/>
            <a:ext cx="19467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 usually visit my parents in London every three months.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D473C9B7-A42A-4E7C-A499-784992C4EA9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" grpId="0"/>
      <p:bldP spid="20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915486"/>
            <a:ext cx="8355774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it-IT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 and </a:t>
            </a:r>
            <a:r>
              <a:rPr lang="it-IT" sz="2000" b="1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pt-BR" sz="2000" b="1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endParaRPr lang="en-US"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441530" y="1324575"/>
            <a:ext cx="11290798" cy="953730"/>
          </a:xfrm>
          <a:prstGeom prst="wedgeRoundRectCallout">
            <a:avLst>
              <a:gd name="adj1" fmla="val -52730"/>
              <a:gd name="adj2" fmla="val -1490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 live in Lisbon,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but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I’m staying with a friend in the countryside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at the moment because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I’m repainting my apartment.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 I’m from the UK, so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 usually visit my parents in London every three months.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973" y="223884"/>
            <a:ext cx="1003278" cy="1003278"/>
          </a:xfrm>
          <a:prstGeom prst="rect">
            <a:avLst/>
          </a:prstGeom>
        </p:spPr>
      </p:pic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285AFA70-F88F-4DD8-B62D-DC33B1DCE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350837"/>
              </p:ext>
            </p:extLst>
          </p:nvPr>
        </p:nvGraphicFramePr>
        <p:xfrm>
          <a:off x="441530" y="2386434"/>
          <a:ext cx="11053720" cy="3383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579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7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3430">
                  <a:extLst>
                    <a:ext uri="{9D8B030D-6E8A-4147-A177-3AD203B41FA5}">
                      <a16:colId xmlns:a16="http://schemas.microsoft.com/office/drawing/2014/main" val="3499143931"/>
                    </a:ext>
                  </a:extLst>
                </a:gridCol>
                <a:gridCol w="2763430">
                  <a:extLst>
                    <a:ext uri="{9D8B030D-6E8A-4147-A177-3AD203B41FA5}">
                      <a16:colId xmlns:a16="http://schemas.microsoft.com/office/drawing/2014/main" val="3347403571"/>
                    </a:ext>
                  </a:extLst>
                </a:gridCol>
              </a:tblGrid>
              <a:tr h="322608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pt-BR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continuous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57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</a:t>
                      </a: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permanent states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</a:t>
                      </a: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habits/repeated actions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</a:t>
                      </a: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temporary states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for actions happening now or around now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4812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 live in London.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 usually visit my parents in London every three months.</a:t>
                      </a: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I’m staying with a friend in the countryside.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b="1" dirty="0">
                          <a:solidFill>
                            <a:srgbClr val="002060"/>
                          </a:solidFill>
                          <a:latin typeface="Open Sans"/>
                        </a:rPr>
                        <a:t>I’m repainting my apartment.</a:t>
                      </a:r>
                    </a:p>
                    <a:p>
                      <a:endParaRPr lang="es-MX" b="1" dirty="0">
                        <a:solidFill>
                          <a:srgbClr val="002060"/>
                        </a:solidFill>
                        <a:latin typeface="Open Sans"/>
                      </a:endParaRPr>
                    </a:p>
                    <a:p>
                      <a:endParaRPr lang="es-MX" b="1" dirty="0">
                        <a:solidFill>
                          <a:srgbClr val="002060"/>
                        </a:solidFill>
                        <a:latin typeface="Open Sans"/>
                      </a:endParaRPr>
                    </a:p>
                    <a:p>
                      <a:endParaRPr lang="es-MX" b="1" dirty="0">
                        <a:solidFill>
                          <a:srgbClr val="002060"/>
                        </a:solidFill>
                        <a:latin typeface="Open Sans"/>
                      </a:endParaRPr>
                    </a:p>
                    <a:p>
                      <a:endParaRPr lang="es-MX" b="1" dirty="0">
                        <a:solidFill>
                          <a:srgbClr val="002060"/>
                        </a:solidFill>
                        <a:latin typeface="Open Sans"/>
                      </a:endParaRPr>
                    </a:p>
                    <a:p>
                      <a:endParaRPr lang="es-MX" b="1" dirty="0">
                        <a:solidFill>
                          <a:srgbClr val="002060"/>
                        </a:solidFill>
                        <a:latin typeface="Open Sans"/>
                      </a:endParaRPr>
                    </a:p>
                    <a:p>
                      <a:endParaRPr lang="es-MX" b="1" dirty="0">
                        <a:solidFill>
                          <a:srgbClr val="002060"/>
                        </a:solidFill>
                        <a:latin typeface="Open Sans"/>
                      </a:endParaRPr>
                    </a:p>
                    <a:p>
                      <a:endParaRPr lang="es-MX" b="1" dirty="0">
                        <a:solidFill>
                          <a:srgbClr val="002060"/>
                        </a:solidFill>
                        <a:latin typeface="Open Sans"/>
                      </a:endParaRPr>
                    </a:p>
                    <a:p>
                      <a:endParaRPr lang="es-MX" b="1" dirty="0">
                        <a:solidFill>
                          <a:srgbClr val="002060"/>
                        </a:solidFill>
                        <a:latin typeface="Open Sans"/>
                      </a:endParaRPr>
                    </a:p>
                    <a:p>
                      <a:endParaRPr lang="es-MX" b="1" dirty="0">
                        <a:solidFill>
                          <a:srgbClr val="002060"/>
                        </a:solidFill>
                        <a:latin typeface="Open Sans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30" name="Rounded Rectangular Callout 29"/>
          <p:cNvSpPr/>
          <p:nvPr/>
        </p:nvSpPr>
        <p:spPr>
          <a:xfrm>
            <a:off x="730774" y="4050489"/>
            <a:ext cx="1902016" cy="1394640"/>
          </a:xfrm>
          <a:prstGeom prst="wedgeRoundRectCallout">
            <a:avLst>
              <a:gd name="adj1" fmla="val 58371"/>
              <a:gd name="adj2" fmla="val -4673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Look at the timelines to help you.</a:t>
            </a:r>
          </a:p>
        </p:txBody>
      </p:sp>
      <p:grpSp>
        <p:nvGrpSpPr>
          <p:cNvPr id="14" name="Group 3">
            <a:extLst>
              <a:ext uri="{FF2B5EF4-FFF2-40B4-BE49-F238E27FC236}">
                <a16:creationId xmlns:a16="http://schemas.microsoft.com/office/drawing/2014/main" id="{6DCEF429-74F5-4720-9A0B-2285EC9CFA7D}"/>
              </a:ext>
            </a:extLst>
          </p:cNvPr>
          <p:cNvGrpSpPr/>
          <p:nvPr/>
        </p:nvGrpSpPr>
        <p:grpSpPr>
          <a:xfrm>
            <a:off x="3016783" y="4094126"/>
            <a:ext cx="2702747" cy="1769512"/>
            <a:chOff x="-1221487" y="5158784"/>
            <a:chExt cx="13740393" cy="1769512"/>
          </a:xfrm>
        </p:grpSpPr>
        <p:cxnSp>
          <p:nvCxnSpPr>
            <p:cNvPr id="15" name="Straight Arrow Connector 7">
              <a:extLst>
                <a:ext uri="{FF2B5EF4-FFF2-40B4-BE49-F238E27FC236}">
                  <a16:creationId xmlns:a16="http://schemas.microsoft.com/office/drawing/2014/main" id="{99B45901-7782-4CBE-AFF6-C4AC4FEAB330}"/>
                </a:ext>
              </a:extLst>
            </p:cNvPr>
            <p:cNvCxnSpPr/>
            <p:nvPr/>
          </p:nvCxnSpPr>
          <p:spPr>
            <a:xfrm>
              <a:off x="464550" y="5455891"/>
              <a:ext cx="11226754" cy="0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9">
              <a:extLst>
                <a:ext uri="{FF2B5EF4-FFF2-40B4-BE49-F238E27FC236}">
                  <a16:creationId xmlns:a16="http://schemas.microsoft.com/office/drawing/2014/main" id="{C57D2755-919E-45E0-B125-1FB0EB180D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16438" y="5158784"/>
              <a:ext cx="0" cy="297107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9">
              <a:extLst>
                <a:ext uri="{FF2B5EF4-FFF2-40B4-BE49-F238E27FC236}">
                  <a16:creationId xmlns:a16="http://schemas.microsoft.com/office/drawing/2014/main" id="{DC7624A3-BA82-435E-8DE3-DCBD2682DD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96070" y="5455891"/>
              <a:ext cx="0" cy="163756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61">
              <a:extLst>
                <a:ext uri="{FF2B5EF4-FFF2-40B4-BE49-F238E27FC236}">
                  <a16:creationId xmlns:a16="http://schemas.microsoft.com/office/drawing/2014/main" id="{FD5A47D8-D3EC-4252-A5A1-ABD3172F641C}"/>
                </a:ext>
              </a:extLst>
            </p:cNvPr>
            <p:cNvSpPr/>
            <p:nvPr/>
          </p:nvSpPr>
          <p:spPr>
            <a:xfrm>
              <a:off x="-1221487" y="5758745"/>
              <a:ext cx="13740393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buSzPct val="25000"/>
              </a:pPr>
              <a:endParaRPr lang="es-MX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endParaRPr>
            </a:p>
            <a:p>
              <a:pPr lvl="0" algn="ctr">
                <a:buSzPct val="25000"/>
              </a:pPr>
              <a:endParaRPr lang="es-MX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endParaRPr>
            </a:p>
            <a:p>
              <a:pPr lvl="0" algn="ctr">
                <a:buSzPct val="25000"/>
              </a:pPr>
              <a:r>
                <a:rPr lang="es-MX" b="1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I visit my parents.</a:t>
              </a:r>
            </a:p>
            <a:p>
              <a:pPr lvl="0" algn="ctr">
                <a:buSzPct val="25000"/>
              </a:pPr>
              <a:endParaRPr lang="es-MX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endParaRPr>
            </a:p>
            <a:p>
              <a:pPr lvl="0" algn="ctr">
                <a:buSzPct val="25000"/>
              </a:pPr>
              <a:endParaRPr lang="en-US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endParaRPr>
            </a:p>
          </p:txBody>
        </p:sp>
        <p:cxnSp>
          <p:nvCxnSpPr>
            <p:cNvPr id="27" name="Straight Connector 62">
              <a:extLst>
                <a:ext uri="{FF2B5EF4-FFF2-40B4-BE49-F238E27FC236}">
                  <a16:creationId xmlns:a16="http://schemas.microsoft.com/office/drawing/2014/main" id="{06E25889-DBF7-4814-AA4A-6116B5DA82E1}"/>
                </a:ext>
              </a:extLst>
            </p:cNvPr>
            <p:cNvCxnSpPr/>
            <p:nvPr/>
          </p:nvCxnSpPr>
          <p:spPr>
            <a:xfrm flipV="1">
              <a:off x="3812436" y="5455891"/>
              <a:ext cx="0" cy="164758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62">
            <a:extLst>
              <a:ext uri="{FF2B5EF4-FFF2-40B4-BE49-F238E27FC236}">
                <a16:creationId xmlns:a16="http://schemas.microsoft.com/office/drawing/2014/main" id="{AD72EA86-A8CF-4158-AFC9-DB4204EE305E}"/>
              </a:ext>
            </a:extLst>
          </p:cNvPr>
          <p:cNvCxnSpPr/>
          <p:nvPr/>
        </p:nvCxnSpPr>
        <p:spPr>
          <a:xfrm flipV="1">
            <a:off x="4431642" y="4402032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62">
            <a:extLst>
              <a:ext uri="{FF2B5EF4-FFF2-40B4-BE49-F238E27FC236}">
                <a16:creationId xmlns:a16="http://schemas.microsoft.com/office/drawing/2014/main" id="{493E94AA-DBB2-4D22-9851-7CD895183B54}"/>
              </a:ext>
            </a:extLst>
          </p:cNvPr>
          <p:cNvCxnSpPr/>
          <p:nvPr/>
        </p:nvCxnSpPr>
        <p:spPr>
          <a:xfrm flipV="1">
            <a:off x="4851326" y="4399685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62">
            <a:extLst>
              <a:ext uri="{FF2B5EF4-FFF2-40B4-BE49-F238E27FC236}">
                <a16:creationId xmlns:a16="http://schemas.microsoft.com/office/drawing/2014/main" id="{6F382420-C3C5-4CA8-9170-C7521A02B423}"/>
              </a:ext>
            </a:extLst>
          </p:cNvPr>
          <p:cNvCxnSpPr/>
          <p:nvPr/>
        </p:nvCxnSpPr>
        <p:spPr>
          <a:xfrm flipV="1">
            <a:off x="5231153" y="4399687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55">
            <a:extLst>
              <a:ext uri="{FF2B5EF4-FFF2-40B4-BE49-F238E27FC236}">
                <a16:creationId xmlns:a16="http://schemas.microsoft.com/office/drawing/2014/main" id="{E3E75ACD-E46D-4938-8A5F-762E48F1244A}"/>
              </a:ext>
            </a:extLst>
          </p:cNvPr>
          <p:cNvSpPr/>
          <p:nvPr/>
        </p:nvSpPr>
        <p:spPr>
          <a:xfrm>
            <a:off x="4037998" y="3854051"/>
            <a:ext cx="8291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</a:t>
            </a:r>
          </a:p>
        </p:txBody>
      </p:sp>
      <p:cxnSp>
        <p:nvCxnSpPr>
          <p:cNvPr id="37" name="Straight Arrow Connector 72">
            <a:extLst>
              <a:ext uri="{FF2B5EF4-FFF2-40B4-BE49-F238E27FC236}">
                <a16:creationId xmlns:a16="http://schemas.microsoft.com/office/drawing/2014/main" id="{8AFC0A86-35C8-47B0-A4FD-D32CE297F326}"/>
              </a:ext>
            </a:extLst>
          </p:cNvPr>
          <p:cNvCxnSpPr>
            <a:cxnSpLocks/>
          </p:cNvCxnSpPr>
          <p:nvPr/>
        </p:nvCxnSpPr>
        <p:spPr>
          <a:xfrm flipV="1">
            <a:off x="3594174" y="4678479"/>
            <a:ext cx="362660" cy="46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72">
            <a:extLst>
              <a:ext uri="{FF2B5EF4-FFF2-40B4-BE49-F238E27FC236}">
                <a16:creationId xmlns:a16="http://schemas.microsoft.com/office/drawing/2014/main" id="{22096B38-6DCA-4998-94FC-3A55C6B72D75}"/>
              </a:ext>
            </a:extLst>
          </p:cNvPr>
          <p:cNvCxnSpPr>
            <a:cxnSpLocks/>
          </p:cNvCxnSpPr>
          <p:nvPr/>
        </p:nvCxnSpPr>
        <p:spPr>
          <a:xfrm flipV="1">
            <a:off x="4056066" y="4704268"/>
            <a:ext cx="362660" cy="46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72">
            <a:extLst>
              <a:ext uri="{FF2B5EF4-FFF2-40B4-BE49-F238E27FC236}">
                <a16:creationId xmlns:a16="http://schemas.microsoft.com/office/drawing/2014/main" id="{DE0474FF-04E2-4C5F-961C-CA79EC0B43CE}"/>
              </a:ext>
            </a:extLst>
          </p:cNvPr>
          <p:cNvCxnSpPr>
            <a:cxnSpLocks/>
          </p:cNvCxnSpPr>
          <p:nvPr/>
        </p:nvCxnSpPr>
        <p:spPr>
          <a:xfrm flipV="1">
            <a:off x="4478090" y="4690201"/>
            <a:ext cx="362660" cy="46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55">
            <a:extLst>
              <a:ext uri="{FF2B5EF4-FFF2-40B4-BE49-F238E27FC236}">
                <a16:creationId xmlns:a16="http://schemas.microsoft.com/office/drawing/2014/main" id="{3EFED065-3DF0-4C74-BB92-4F9355F4AC3E}"/>
              </a:ext>
            </a:extLst>
          </p:cNvPr>
          <p:cNvSpPr/>
          <p:nvPr/>
        </p:nvSpPr>
        <p:spPr>
          <a:xfrm>
            <a:off x="3456215" y="4726770"/>
            <a:ext cx="13226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s-MX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three</a:t>
            </a:r>
            <a:r>
              <a:rPr lang="en-US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months</a:t>
            </a:r>
          </a:p>
        </p:txBody>
      </p:sp>
      <p:cxnSp>
        <p:nvCxnSpPr>
          <p:cNvPr id="41" name="Straight Arrow Connector 72">
            <a:extLst>
              <a:ext uri="{FF2B5EF4-FFF2-40B4-BE49-F238E27FC236}">
                <a16:creationId xmlns:a16="http://schemas.microsoft.com/office/drawing/2014/main" id="{F6EC3CC9-CE31-439F-B65F-990BD80AB5D6}"/>
              </a:ext>
            </a:extLst>
          </p:cNvPr>
          <p:cNvCxnSpPr>
            <a:cxnSpLocks/>
          </p:cNvCxnSpPr>
          <p:nvPr/>
        </p:nvCxnSpPr>
        <p:spPr>
          <a:xfrm flipV="1">
            <a:off x="4855573" y="4687857"/>
            <a:ext cx="362660" cy="46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Arc 77">
            <a:extLst>
              <a:ext uri="{FF2B5EF4-FFF2-40B4-BE49-F238E27FC236}">
                <a16:creationId xmlns:a16="http://schemas.microsoft.com/office/drawing/2014/main" id="{F3B3F93F-520F-4FE8-9151-E3F74EF897CC}"/>
              </a:ext>
            </a:extLst>
          </p:cNvPr>
          <p:cNvSpPr/>
          <p:nvPr/>
        </p:nvSpPr>
        <p:spPr>
          <a:xfrm rot="9508344" flipV="1">
            <a:off x="3428735" y="4733318"/>
            <a:ext cx="624654" cy="570895"/>
          </a:xfrm>
          <a:prstGeom prst="arc">
            <a:avLst>
              <a:gd name="adj1" fmla="val 11963768"/>
              <a:gd name="adj2" fmla="val 1382821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Arc 77">
            <a:extLst>
              <a:ext uri="{FF2B5EF4-FFF2-40B4-BE49-F238E27FC236}">
                <a16:creationId xmlns:a16="http://schemas.microsoft.com/office/drawing/2014/main" id="{567EF55F-E75D-47C9-A94E-ABFEB9105B31}"/>
              </a:ext>
            </a:extLst>
          </p:cNvPr>
          <p:cNvSpPr/>
          <p:nvPr/>
        </p:nvSpPr>
        <p:spPr>
          <a:xfrm rot="12556714" flipV="1">
            <a:off x="4605975" y="4205340"/>
            <a:ext cx="462601" cy="798510"/>
          </a:xfrm>
          <a:prstGeom prst="arc">
            <a:avLst>
              <a:gd name="adj1" fmla="val 6524044"/>
              <a:gd name="adj2" fmla="val 1078519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4" name="Arc 77">
            <a:extLst>
              <a:ext uri="{FF2B5EF4-FFF2-40B4-BE49-F238E27FC236}">
                <a16:creationId xmlns:a16="http://schemas.microsoft.com/office/drawing/2014/main" id="{38D43190-5BB9-4DEB-8B18-88E46B294CE6}"/>
              </a:ext>
            </a:extLst>
          </p:cNvPr>
          <p:cNvSpPr/>
          <p:nvPr/>
        </p:nvSpPr>
        <p:spPr>
          <a:xfrm rot="12718045" flipV="1">
            <a:off x="4210918" y="4292006"/>
            <a:ext cx="462600" cy="798510"/>
          </a:xfrm>
          <a:prstGeom prst="arc">
            <a:avLst>
              <a:gd name="adj1" fmla="val 10461259"/>
              <a:gd name="adj2" fmla="val 1243424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5" name="Arc 77">
            <a:extLst>
              <a:ext uri="{FF2B5EF4-FFF2-40B4-BE49-F238E27FC236}">
                <a16:creationId xmlns:a16="http://schemas.microsoft.com/office/drawing/2014/main" id="{17E2F399-FFDE-4468-9A02-696BBCAE24D1}"/>
              </a:ext>
            </a:extLst>
          </p:cNvPr>
          <p:cNvSpPr/>
          <p:nvPr/>
        </p:nvSpPr>
        <p:spPr>
          <a:xfrm rot="6973588" flipV="1">
            <a:off x="3551604" y="4469285"/>
            <a:ext cx="738528" cy="945628"/>
          </a:xfrm>
          <a:prstGeom prst="arc">
            <a:avLst>
              <a:gd name="adj1" fmla="val 7904317"/>
              <a:gd name="adj2" fmla="val 882212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46" name="Group 3">
            <a:extLst>
              <a:ext uri="{FF2B5EF4-FFF2-40B4-BE49-F238E27FC236}">
                <a16:creationId xmlns:a16="http://schemas.microsoft.com/office/drawing/2014/main" id="{9CA9CE0F-3B1F-459C-B2E9-32B4443C6846}"/>
              </a:ext>
            </a:extLst>
          </p:cNvPr>
          <p:cNvGrpSpPr/>
          <p:nvPr/>
        </p:nvGrpSpPr>
        <p:grpSpPr>
          <a:xfrm>
            <a:off x="6165713" y="4230094"/>
            <a:ext cx="4971595" cy="1687266"/>
            <a:chOff x="-1047853" y="5158784"/>
            <a:chExt cx="13740393" cy="1687266"/>
          </a:xfrm>
        </p:grpSpPr>
        <p:cxnSp>
          <p:nvCxnSpPr>
            <p:cNvPr id="47" name="Straight Arrow Connector 7">
              <a:extLst>
                <a:ext uri="{FF2B5EF4-FFF2-40B4-BE49-F238E27FC236}">
                  <a16:creationId xmlns:a16="http://schemas.microsoft.com/office/drawing/2014/main" id="{54A693F6-7D1A-4068-9F92-93C42B5C5ACA}"/>
                </a:ext>
              </a:extLst>
            </p:cNvPr>
            <p:cNvCxnSpPr/>
            <p:nvPr/>
          </p:nvCxnSpPr>
          <p:spPr>
            <a:xfrm>
              <a:off x="464550" y="5455891"/>
              <a:ext cx="11226754" cy="0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9">
              <a:extLst>
                <a:ext uri="{FF2B5EF4-FFF2-40B4-BE49-F238E27FC236}">
                  <a16:creationId xmlns:a16="http://schemas.microsoft.com/office/drawing/2014/main" id="{2C22F852-D783-43B8-A3FF-7725C06BA6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16438" y="5158784"/>
              <a:ext cx="0" cy="297107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59">
              <a:extLst>
                <a:ext uri="{FF2B5EF4-FFF2-40B4-BE49-F238E27FC236}">
                  <a16:creationId xmlns:a16="http://schemas.microsoft.com/office/drawing/2014/main" id="{48461A67-BE40-4135-AAAC-03428B119E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22947" y="5455891"/>
              <a:ext cx="0" cy="163756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61">
              <a:extLst>
                <a:ext uri="{FF2B5EF4-FFF2-40B4-BE49-F238E27FC236}">
                  <a16:creationId xmlns:a16="http://schemas.microsoft.com/office/drawing/2014/main" id="{90D9145A-6942-433F-9D96-083FCD13EE1E}"/>
                </a:ext>
              </a:extLst>
            </p:cNvPr>
            <p:cNvSpPr/>
            <p:nvPr/>
          </p:nvSpPr>
          <p:spPr>
            <a:xfrm>
              <a:off x="-1047853" y="5676499"/>
              <a:ext cx="13740393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buSzPct val="25000"/>
              </a:pPr>
              <a:r>
                <a:rPr lang="es-MX" b="1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I’m staying with a friend. </a:t>
              </a:r>
            </a:p>
            <a:p>
              <a:pPr lvl="0" algn="ctr">
                <a:buSzPct val="25000"/>
              </a:pPr>
              <a:endParaRPr lang="es-MX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endParaRPr>
            </a:p>
            <a:p>
              <a:pPr lvl="0" algn="ctr">
                <a:buSzPct val="25000"/>
              </a:pPr>
              <a:r>
                <a:rPr lang="es-MX" b="1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I’m repainting my apartment.</a:t>
              </a:r>
            </a:p>
            <a:p>
              <a:pPr lvl="0" algn="ctr">
                <a:buSzPct val="25000"/>
              </a:pPr>
              <a:endParaRPr lang="es-MX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endParaRPr>
            </a:p>
            <a:p>
              <a:pPr lvl="0" algn="ctr">
                <a:buSzPct val="25000"/>
              </a:pPr>
              <a:endParaRPr lang="en-US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endParaRPr>
            </a:p>
          </p:txBody>
        </p:sp>
      </p:grpSp>
      <p:sp>
        <p:nvSpPr>
          <p:cNvPr id="52" name="Rectangle 55">
            <a:extLst>
              <a:ext uri="{FF2B5EF4-FFF2-40B4-BE49-F238E27FC236}">
                <a16:creationId xmlns:a16="http://schemas.microsoft.com/office/drawing/2014/main" id="{1457A29D-8614-4E91-85FF-AC5E69B77C8C}"/>
              </a:ext>
            </a:extLst>
          </p:cNvPr>
          <p:cNvSpPr/>
          <p:nvPr/>
        </p:nvSpPr>
        <p:spPr>
          <a:xfrm>
            <a:off x="8297389" y="3978244"/>
            <a:ext cx="8291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</a:t>
            </a:r>
          </a:p>
        </p:txBody>
      </p:sp>
      <p:cxnSp>
        <p:nvCxnSpPr>
          <p:cNvPr id="53" name="Straight Connector 59">
            <a:extLst>
              <a:ext uri="{FF2B5EF4-FFF2-40B4-BE49-F238E27FC236}">
                <a16:creationId xmlns:a16="http://schemas.microsoft.com/office/drawing/2014/main" id="{FCE15F3F-6872-4D81-B048-B77F47829356}"/>
              </a:ext>
            </a:extLst>
          </p:cNvPr>
          <p:cNvCxnSpPr>
            <a:cxnSpLocks/>
          </p:cNvCxnSpPr>
          <p:nvPr/>
        </p:nvCxnSpPr>
        <p:spPr>
          <a:xfrm flipV="1">
            <a:off x="8907520" y="4529848"/>
            <a:ext cx="0" cy="16375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72">
            <a:extLst>
              <a:ext uri="{FF2B5EF4-FFF2-40B4-BE49-F238E27FC236}">
                <a16:creationId xmlns:a16="http://schemas.microsoft.com/office/drawing/2014/main" id="{C63048B9-3125-40E6-A51B-20E417E7C42B}"/>
              </a:ext>
            </a:extLst>
          </p:cNvPr>
          <p:cNvCxnSpPr>
            <a:cxnSpLocks/>
          </p:cNvCxnSpPr>
          <p:nvPr/>
        </p:nvCxnSpPr>
        <p:spPr>
          <a:xfrm flipV="1">
            <a:off x="8543182" y="4646652"/>
            <a:ext cx="362660" cy="46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Pentagon 2">
            <a:extLst>
              <a:ext uri="{FF2B5EF4-FFF2-40B4-BE49-F238E27FC236}">
                <a16:creationId xmlns:a16="http://schemas.microsoft.com/office/drawing/2014/main" id="{BF870EB4-9489-48EC-9FA7-F09F5185E7A3}"/>
              </a:ext>
            </a:extLst>
          </p:cNvPr>
          <p:cNvSpPr/>
          <p:nvPr/>
        </p:nvSpPr>
        <p:spPr>
          <a:xfrm>
            <a:off x="9453291" y="5863638"/>
            <a:ext cx="2463060" cy="814562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in these structures?</a:t>
            </a:r>
          </a:p>
        </p:txBody>
      </p:sp>
      <p:sp>
        <p:nvSpPr>
          <p:cNvPr id="56" name="Google Shape;65;p15">
            <a:extLst>
              <a:ext uri="{FF2B5EF4-FFF2-40B4-BE49-F238E27FC236}">
                <a16:creationId xmlns:a16="http://schemas.microsoft.com/office/drawing/2014/main" id="{351A4A8F-B160-456B-BE00-BEE5ED88B91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28442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6" grpId="0"/>
      <p:bldP spid="40" grpId="0"/>
      <p:bldP spid="42" grpId="0" animBg="1"/>
      <p:bldP spid="43" grpId="0" animBg="1"/>
      <p:bldP spid="44" grpId="0" animBg="1"/>
      <p:bldP spid="45" grpId="0" animBg="1"/>
      <p:bldP spid="52" grpId="0"/>
      <p:bldP spid="5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3209366" y="1088573"/>
            <a:ext cx="7256718" cy="383938"/>
          </a:xfrm>
          <a:prstGeom prst="wedgeRoundRectCallout">
            <a:avLst>
              <a:gd name="adj1" fmla="val 56820"/>
              <a:gd name="adj2" fmla="val 2561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Using the verb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live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in all the examples, complete the gaps in the tables.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356" y="665248"/>
            <a:ext cx="933483" cy="933483"/>
          </a:xfrm>
          <a:prstGeom prst="rect">
            <a:avLst/>
          </a:prstGeom>
        </p:spPr>
      </p:pic>
      <p:graphicFrame>
        <p:nvGraphicFramePr>
          <p:cNvPr id="7" name="Table 50">
            <a:extLst>
              <a:ext uri="{FF2B5EF4-FFF2-40B4-BE49-F238E27FC236}">
                <a16:creationId xmlns:a16="http://schemas.microsoft.com/office/drawing/2014/main" id="{8A1376BE-A2C5-4976-AE0F-8B04FCA9CC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903302"/>
              </p:ext>
            </p:extLst>
          </p:nvPr>
        </p:nvGraphicFramePr>
        <p:xfrm>
          <a:off x="262722" y="1961771"/>
          <a:ext cx="5526860" cy="103180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763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3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6596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178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 Lisbon.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026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_____________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in Lisbon.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graphicFrame>
        <p:nvGraphicFramePr>
          <p:cNvPr id="8" name="Table 50">
            <a:extLst>
              <a:ext uri="{FF2B5EF4-FFF2-40B4-BE49-F238E27FC236}">
                <a16:creationId xmlns:a16="http://schemas.microsoft.com/office/drawing/2014/main" id="{3D9DC39C-4AB9-4D23-8E12-7A3367CC2E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503872"/>
              </p:ext>
            </p:extLst>
          </p:nvPr>
        </p:nvGraphicFramePr>
        <p:xfrm>
          <a:off x="262722" y="3168186"/>
          <a:ext cx="5526860" cy="125867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763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3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6580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1079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 London.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011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doesn’t live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in London.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graphicFrame>
        <p:nvGraphicFramePr>
          <p:cNvPr id="9" name="Table 50">
            <a:extLst>
              <a:ext uri="{FF2B5EF4-FFF2-40B4-BE49-F238E27FC236}">
                <a16:creationId xmlns:a16="http://schemas.microsoft.com/office/drawing/2014/main" id="{AD3E27E4-EA74-4048-97D5-7DBE70C0BE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703532"/>
              </p:ext>
            </p:extLst>
          </p:nvPr>
        </p:nvGraphicFramePr>
        <p:xfrm>
          <a:off x="262722" y="4590800"/>
          <a:ext cx="5526860" cy="127841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381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1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1715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1381715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439455">
                <a:tc gridSpan="4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504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word)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here?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455">
                <a:tc vMerge="1">
                  <a:txBody>
                    <a:bodyPr/>
                    <a:lstStyle/>
                    <a:p>
                      <a:pPr algn="l"/>
                      <a:endParaRPr lang="en-GB" sz="16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__________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AD16341A-3D63-4C09-8618-DCDCE3766802}"/>
              </a:ext>
            </a:extLst>
          </p:cNvPr>
          <p:cNvSpPr/>
          <p:nvPr/>
        </p:nvSpPr>
        <p:spPr>
          <a:xfrm>
            <a:off x="3345654" y="2636943"/>
            <a:ext cx="5839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lives</a:t>
            </a:r>
            <a:endParaRPr lang="en-US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3BB6B12-B9E3-4418-BD57-98851599B4FF}"/>
              </a:ext>
            </a:extLst>
          </p:cNvPr>
          <p:cNvSpPr/>
          <p:nvPr/>
        </p:nvSpPr>
        <p:spPr>
          <a:xfrm>
            <a:off x="3273968" y="3572217"/>
            <a:ext cx="9797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don’t live</a:t>
            </a:r>
            <a:endParaRPr lang="en-US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F5ACB2F-20B0-4471-A8B5-533C02B7E7FA}"/>
              </a:ext>
            </a:extLst>
          </p:cNvPr>
          <p:cNvSpPr/>
          <p:nvPr/>
        </p:nvSpPr>
        <p:spPr>
          <a:xfrm>
            <a:off x="1941112" y="5013159"/>
            <a:ext cx="4239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Do</a:t>
            </a:r>
            <a:endParaRPr lang="en-US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1AB9A14D-177E-4226-B3CB-850F8C5D60C2}"/>
              </a:ext>
            </a:extLst>
          </p:cNvPr>
          <p:cNvSpPr/>
          <p:nvPr/>
        </p:nvSpPr>
        <p:spPr>
          <a:xfrm>
            <a:off x="1895753" y="5392706"/>
            <a:ext cx="6236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Does</a:t>
            </a:r>
            <a:endParaRPr lang="en-US" dirty="0"/>
          </a:p>
        </p:txBody>
      </p:sp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35E6F25C-2C2E-43F6-88E9-F16F3A2DC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720211"/>
              </p:ext>
            </p:extLst>
          </p:nvPr>
        </p:nvGraphicFramePr>
        <p:xfrm>
          <a:off x="6102359" y="1956788"/>
          <a:ext cx="5526860" cy="147221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63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15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2344">
                  <a:extLst>
                    <a:ext uri="{9D8B030D-6E8A-4147-A177-3AD203B41FA5}">
                      <a16:colId xmlns:a16="http://schemas.microsoft.com/office/drawing/2014/main" val="3911299510"/>
                    </a:ext>
                  </a:extLst>
                </a:gridCol>
              </a:tblGrid>
              <a:tr h="379646">
                <a:tc gridSpan="3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pt-BR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continuous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and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133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am/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 not (’m/’m not)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living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here.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716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______________________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73716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are/are not (’re/aren’t)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202128"/>
                  </a:ext>
                </a:extLst>
              </a:tr>
            </a:tbl>
          </a:graphicData>
        </a:graphic>
      </p:graphicFrame>
      <p:graphicFrame>
        <p:nvGraphicFramePr>
          <p:cNvPr id="20" name="Table 50">
            <a:extLst>
              <a:ext uri="{FF2B5EF4-FFF2-40B4-BE49-F238E27FC236}">
                <a16:creationId xmlns:a16="http://schemas.microsoft.com/office/drawing/2014/main" id="{81FE7B19-1639-4FA7-BDBF-FBFEFC0A75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733993"/>
              </p:ext>
            </p:extLst>
          </p:nvPr>
        </p:nvGraphicFramePr>
        <p:xfrm>
          <a:off x="6105072" y="3662452"/>
          <a:ext cx="5526860" cy="12598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381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1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1715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1381715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4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pt-BR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continuous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word)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</a:t>
                      </a:r>
                      <a:r>
                        <a:rPr lang="en-GB" sz="14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here?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407991"/>
                  </a:ext>
                </a:extLst>
              </a:tr>
              <a:tr h="314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872644"/>
                  </a:ext>
                </a:extLst>
              </a:tr>
            </a:tbl>
          </a:graphicData>
        </a:graphic>
      </p:graphicFrame>
      <p:sp>
        <p:nvSpPr>
          <p:cNvPr id="22" name="Rectángulo 21">
            <a:extLst>
              <a:ext uri="{FF2B5EF4-FFF2-40B4-BE49-F238E27FC236}">
                <a16:creationId xmlns:a16="http://schemas.microsoft.com/office/drawing/2014/main" id="{668590FC-40EB-4E03-B960-4F7CE34F3CDE}"/>
              </a:ext>
            </a:extLst>
          </p:cNvPr>
          <p:cNvSpPr/>
          <p:nvPr/>
        </p:nvSpPr>
        <p:spPr>
          <a:xfrm>
            <a:off x="7992058" y="2636944"/>
            <a:ext cx="16438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is/is not (’s/isn’t)</a:t>
            </a:r>
            <a:endParaRPr lang="en-US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7E3B2368-7E24-46CE-8389-26FBEB6D7A01}"/>
              </a:ext>
            </a:extLst>
          </p:cNvPr>
          <p:cNvSpPr/>
          <p:nvPr/>
        </p:nvSpPr>
        <p:spPr>
          <a:xfrm>
            <a:off x="7532964" y="3975443"/>
            <a:ext cx="4739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Am</a:t>
            </a:r>
            <a:endParaRPr lang="en-US" dirty="0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05C0FEBF-0538-493A-B268-2A7AFCA3377B}"/>
              </a:ext>
            </a:extLst>
          </p:cNvPr>
          <p:cNvSpPr/>
          <p:nvPr/>
        </p:nvSpPr>
        <p:spPr>
          <a:xfrm>
            <a:off x="10263541" y="4246415"/>
            <a:ext cx="6534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living</a:t>
            </a:r>
            <a:endParaRPr lang="en-US" dirty="0"/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07C1A728-A927-4588-A17B-6CA40A56163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08445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/>
      <p:bldP spid="13" grpId="0"/>
      <p:bldP spid="14" grpId="0"/>
      <p:bldP spid="15" grpId="0"/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</a:p>
        </p:txBody>
      </p:sp>
      <p:graphicFrame>
        <p:nvGraphicFramePr>
          <p:cNvPr id="10" name="Table 50">
            <a:extLst>
              <a:ext uri="{FF2B5EF4-FFF2-40B4-BE49-F238E27FC236}">
                <a16:creationId xmlns:a16="http://schemas.microsoft.com/office/drawing/2014/main" id="{5719DD42-939A-48F7-96B7-D175E584FA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96211"/>
              </p:ext>
            </p:extLst>
          </p:nvPr>
        </p:nvGraphicFramePr>
        <p:xfrm>
          <a:off x="317151" y="2280069"/>
          <a:ext cx="5526860" cy="194721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09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6763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2080707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419988">
                <a:tc gridSpan="3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807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___________________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807">
                <a:tc vMerge="1">
                  <a:txBody>
                    <a:bodyPr/>
                    <a:lstStyle/>
                    <a:p>
                      <a:pPr algn="l"/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970746"/>
                  </a:ext>
                </a:extLst>
              </a:tr>
              <a:tr h="381807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don’t.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042017"/>
                  </a:ext>
                </a:extLst>
              </a:tr>
              <a:tr h="381807">
                <a:tc vMerge="1">
                  <a:txBody>
                    <a:bodyPr/>
                    <a:lstStyle/>
                    <a:p>
                      <a:pPr algn="l"/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___________________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5797095"/>
                  </a:ext>
                </a:extLst>
              </a:tr>
            </a:tbl>
          </a:graphicData>
        </a:graphic>
      </p:graphicFrame>
      <p:sp>
        <p:nvSpPr>
          <p:cNvPr id="16" name="Rectángulo 15">
            <a:extLst>
              <a:ext uri="{FF2B5EF4-FFF2-40B4-BE49-F238E27FC236}">
                <a16:creationId xmlns:a16="http://schemas.microsoft.com/office/drawing/2014/main" id="{41085427-B66D-4A97-9C1A-6F74B58348FB}"/>
              </a:ext>
            </a:extLst>
          </p:cNvPr>
          <p:cNvSpPr/>
          <p:nvPr/>
        </p:nvSpPr>
        <p:spPr>
          <a:xfrm>
            <a:off x="3812576" y="2715769"/>
            <a:ext cx="4538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do.</a:t>
            </a:r>
            <a:endParaRPr lang="en-US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89CBF2E6-1638-4488-B747-2E041BF92B01}"/>
              </a:ext>
            </a:extLst>
          </p:cNvPr>
          <p:cNvSpPr/>
          <p:nvPr/>
        </p:nvSpPr>
        <p:spPr>
          <a:xfrm>
            <a:off x="3776791" y="3836169"/>
            <a:ext cx="8729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doesn’t.</a:t>
            </a:r>
            <a:endParaRPr lang="en-US" dirty="0"/>
          </a:p>
        </p:txBody>
      </p:sp>
      <p:graphicFrame>
        <p:nvGraphicFramePr>
          <p:cNvPr id="21" name="Table 50">
            <a:extLst>
              <a:ext uri="{FF2B5EF4-FFF2-40B4-BE49-F238E27FC236}">
                <a16:creationId xmlns:a16="http://schemas.microsoft.com/office/drawing/2014/main" id="{C8F3946B-B65D-4117-9D7B-4CDA645C7D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045661"/>
              </p:ext>
            </p:extLst>
          </p:nvPr>
        </p:nvGraphicFramePr>
        <p:xfrm>
          <a:off x="6093286" y="2278218"/>
          <a:ext cx="5526860" cy="28380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09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6763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2080707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367280">
                <a:tc gridSpan="3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pt-BR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continuous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890">
                <a:tc rowSpan="3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890">
                <a:tc vMerge="1">
                  <a:txBody>
                    <a:bodyPr/>
                    <a:lstStyle/>
                    <a:p>
                      <a:pPr algn="l"/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970746"/>
                  </a:ext>
                </a:extLst>
              </a:tr>
              <a:tr h="5676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___________________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869360"/>
                  </a:ext>
                </a:extLst>
              </a:tr>
              <a:tr h="333890">
                <a:tc rowSpan="3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 not/’m not.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042017"/>
                  </a:ext>
                </a:extLst>
              </a:tr>
              <a:tr h="567614">
                <a:tc vMerge="1">
                  <a:txBody>
                    <a:bodyPr/>
                    <a:lstStyle/>
                    <a:p>
                      <a:pPr algn="l"/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___________________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5797095"/>
                  </a:ext>
                </a:extLst>
              </a:tr>
              <a:tr h="3338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 not/aren’t.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213368"/>
                  </a:ext>
                </a:extLst>
              </a:tr>
            </a:tbl>
          </a:graphicData>
        </a:graphic>
      </p:graphicFrame>
      <p:sp>
        <p:nvSpPr>
          <p:cNvPr id="25" name="Rectángulo 24">
            <a:extLst>
              <a:ext uri="{FF2B5EF4-FFF2-40B4-BE49-F238E27FC236}">
                <a16:creationId xmlns:a16="http://schemas.microsoft.com/office/drawing/2014/main" id="{E41813C1-66DE-47AD-B720-D75208F3BD67}"/>
              </a:ext>
            </a:extLst>
          </p:cNvPr>
          <p:cNvSpPr/>
          <p:nvPr/>
        </p:nvSpPr>
        <p:spPr>
          <a:xfrm>
            <a:off x="9600667" y="3366727"/>
            <a:ext cx="5041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are.</a:t>
            </a:r>
            <a:endParaRPr lang="en-US" dirty="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E7DC6F97-EA47-4932-834A-FEAF099520C4}"/>
              </a:ext>
            </a:extLst>
          </p:cNvPr>
          <p:cNvSpPr/>
          <p:nvPr/>
        </p:nvSpPr>
        <p:spPr>
          <a:xfrm>
            <a:off x="9598496" y="4250761"/>
            <a:ext cx="11322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</a:rPr>
              <a:t>is not/isn’t.</a:t>
            </a:r>
            <a:endParaRPr lang="en-US" dirty="0"/>
          </a:p>
        </p:txBody>
      </p:sp>
      <p:sp>
        <p:nvSpPr>
          <p:cNvPr id="28" name="Rounded Rectangular Callout 29"/>
          <p:cNvSpPr/>
          <p:nvPr/>
        </p:nvSpPr>
        <p:spPr>
          <a:xfrm>
            <a:off x="3263154" y="1088572"/>
            <a:ext cx="7202930" cy="613389"/>
          </a:xfrm>
          <a:prstGeom prst="wedgeRoundRectCallout">
            <a:avLst>
              <a:gd name="adj1" fmla="val 56820"/>
              <a:gd name="adj2" fmla="val 2561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Using the verb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live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in all the examples, complete the gaps in the tables.</a:t>
            </a:r>
          </a:p>
        </p:txBody>
      </p:sp>
      <p:pic>
        <p:nvPicPr>
          <p:cNvPr id="29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356" y="665248"/>
            <a:ext cx="933483" cy="933483"/>
          </a:xfrm>
          <a:prstGeom prst="rect">
            <a:avLst/>
          </a:prstGeom>
        </p:spPr>
      </p:pic>
      <p:sp>
        <p:nvSpPr>
          <p:cNvPr id="12" name="Google Shape;65;p15">
            <a:extLst>
              <a:ext uri="{FF2B5EF4-FFF2-40B4-BE49-F238E27FC236}">
                <a16:creationId xmlns:a16="http://schemas.microsoft.com/office/drawing/2014/main" id="{10997295-7FA9-4001-83AB-1129D4B2F21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505751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</a:p>
        </p:txBody>
      </p:sp>
      <p:graphicFrame>
        <p:nvGraphicFramePr>
          <p:cNvPr id="7" name="Table 50">
            <a:extLst>
              <a:ext uri="{FF2B5EF4-FFF2-40B4-BE49-F238E27FC236}">
                <a16:creationId xmlns:a16="http://schemas.microsoft.com/office/drawing/2014/main" id="{8A1376BE-A2C5-4976-AE0F-8B04FCA9CC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606028"/>
              </p:ext>
            </p:extLst>
          </p:nvPr>
        </p:nvGraphicFramePr>
        <p:xfrm>
          <a:off x="253650" y="978623"/>
          <a:ext cx="4233944" cy="97012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025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82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3441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583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 Lisbon.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lives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in Lisbon.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graphicFrame>
        <p:nvGraphicFramePr>
          <p:cNvPr id="8" name="Table 50">
            <a:extLst>
              <a:ext uri="{FF2B5EF4-FFF2-40B4-BE49-F238E27FC236}">
                <a16:creationId xmlns:a16="http://schemas.microsoft.com/office/drawing/2014/main" id="{3D9DC39C-4AB9-4D23-8E12-7A3367CC2E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726802"/>
              </p:ext>
            </p:extLst>
          </p:nvPr>
        </p:nvGraphicFramePr>
        <p:xfrm>
          <a:off x="253650" y="2058040"/>
          <a:ext cx="4233944" cy="97012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7017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21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3441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583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don’t live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 London.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doesn’t live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in London.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graphicFrame>
        <p:nvGraphicFramePr>
          <p:cNvPr id="9" name="Table 50">
            <a:extLst>
              <a:ext uri="{FF2B5EF4-FFF2-40B4-BE49-F238E27FC236}">
                <a16:creationId xmlns:a16="http://schemas.microsoft.com/office/drawing/2014/main" id="{AD3E27E4-EA74-4048-97D5-7DBE70C0BE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593809"/>
              </p:ext>
            </p:extLst>
          </p:nvPr>
        </p:nvGraphicFramePr>
        <p:xfrm>
          <a:off x="253649" y="3135937"/>
          <a:ext cx="4233946" cy="97012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12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5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5243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970672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4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583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word)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live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here?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043">
                <a:tc vMerge="1">
                  <a:txBody>
                    <a:bodyPr/>
                    <a:lstStyle/>
                    <a:p>
                      <a:pPr algn="l"/>
                      <a:endParaRPr lang="en-GB" sz="16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Does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graphicFrame>
        <p:nvGraphicFramePr>
          <p:cNvPr id="10" name="Table 50">
            <a:extLst>
              <a:ext uri="{FF2B5EF4-FFF2-40B4-BE49-F238E27FC236}">
                <a16:creationId xmlns:a16="http://schemas.microsoft.com/office/drawing/2014/main" id="{5719DD42-939A-48F7-96B7-D175E584FA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43237"/>
              </p:ext>
            </p:extLst>
          </p:nvPr>
        </p:nvGraphicFramePr>
        <p:xfrm>
          <a:off x="253650" y="4181637"/>
          <a:ext cx="4233945" cy="15544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1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0714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2256024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813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651">
                <a:tc vMerge="1">
                  <a:txBody>
                    <a:bodyPr/>
                    <a:lstStyle/>
                    <a:p>
                      <a:pPr algn="l"/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97074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/you/we/they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don’t.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042017"/>
                  </a:ext>
                </a:extLst>
              </a:tr>
              <a:tr h="144813">
                <a:tc vMerge="1">
                  <a:txBody>
                    <a:bodyPr/>
                    <a:lstStyle/>
                    <a:p>
                      <a:pPr algn="l"/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doesn’t.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5797095"/>
                  </a:ext>
                </a:extLst>
              </a:tr>
            </a:tbl>
          </a:graphicData>
        </a:graphic>
      </p:graphicFrame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35E6F25C-2C2E-43F6-88E9-F16F3A2DC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777623"/>
              </p:ext>
            </p:extLst>
          </p:nvPr>
        </p:nvGraphicFramePr>
        <p:xfrm>
          <a:off x="6185594" y="942508"/>
          <a:ext cx="5526860" cy="130016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63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15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2344">
                  <a:extLst>
                    <a:ext uri="{9D8B030D-6E8A-4147-A177-3AD203B41FA5}">
                      <a16:colId xmlns:a16="http://schemas.microsoft.com/office/drawing/2014/main" val="3911299510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pt-BR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continuous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and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583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am/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 not (’m/’m not)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living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here.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is/is not (’s/isn’t)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30043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are/are not (’re/aren’t)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GB" sz="1600" b="1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202128"/>
                  </a:ext>
                </a:extLst>
              </a:tr>
            </a:tbl>
          </a:graphicData>
        </a:graphic>
      </p:graphicFrame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914" y="4372622"/>
            <a:ext cx="975360" cy="975360"/>
          </a:xfrm>
          <a:prstGeom prst="rect">
            <a:avLst/>
          </a:prstGeom>
        </p:spPr>
      </p:pic>
      <p:graphicFrame>
        <p:nvGraphicFramePr>
          <p:cNvPr id="20" name="Table 50">
            <a:extLst>
              <a:ext uri="{FF2B5EF4-FFF2-40B4-BE49-F238E27FC236}">
                <a16:creationId xmlns:a16="http://schemas.microsoft.com/office/drawing/2014/main" id="{81FE7B19-1639-4FA7-BDBF-FBFEFC0A75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679920"/>
              </p:ext>
            </p:extLst>
          </p:nvPr>
        </p:nvGraphicFramePr>
        <p:xfrm>
          <a:off x="6185595" y="2319312"/>
          <a:ext cx="4590259" cy="14630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47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01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1741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1630794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4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pt-BR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continuous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fr-FR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word)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living </a:t>
                      </a: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here?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407991"/>
                  </a:ext>
                </a:extLst>
              </a:tr>
              <a:tr h="314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872644"/>
                  </a:ext>
                </a:extLst>
              </a:tr>
            </a:tbl>
          </a:graphicData>
        </a:graphic>
      </p:graphicFrame>
      <p:graphicFrame>
        <p:nvGraphicFramePr>
          <p:cNvPr id="21" name="Table 50">
            <a:extLst>
              <a:ext uri="{FF2B5EF4-FFF2-40B4-BE49-F238E27FC236}">
                <a16:creationId xmlns:a16="http://schemas.microsoft.com/office/drawing/2014/main" id="{C8F3946B-B65D-4117-9D7B-4CDA645C7D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562966"/>
              </p:ext>
            </p:extLst>
          </p:nvPr>
        </p:nvGraphicFramePr>
        <p:xfrm>
          <a:off x="6185594" y="3692800"/>
          <a:ext cx="4590260" cy="21640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04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5989">
                  <a:extLst>
                    <a:ext uri="{9D8B030D-6E8A-4147-A177-3AD203B41FA5}">
                      <a16:colId xmlns:a16="http://schemas.microsoft.com/office/drawing/2014/main" val="818070828"/>
                    </a:ext>
                  </a:extLst>
                </a:gridCol>
                <a:gridCol w="2109828">
                  <a:extLst>
                    <a:ext uri="{9D8B030D-6E8A-4147-A177-3AD203B41FA5}">
                      <a16:colId xmlns:a16="http://schemas.microsoft.com/office/drawing/2014/main" val="59297597"/>
                    </a:ext>
                  </a:extLst>
                </a:gridCol>
              </a:tblGrid>
              <a:tr h="273441">
                <a:tc gridSpan="3"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pt-BR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continuous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: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813">
                <a:tc rowSpan="3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pPr algn="l"/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970746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86936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 not/’m not.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042017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pPr algn="l"/>
                      <a:endParaRPr lang="en-GB" sz="14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 not/isn’t.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5797095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you/we/they</a:t>
                      </a:r>
                      <a:endParaRPr lang="en-GB" sz="1400" b="0" dirty="0">
                        <a:solidFill>
                          <a:srgbClr val="002060"/>
                        </a:solidFill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 not/aren’t.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213368"/>
                  </a:ext>
                </a:extLst>
              </a:tr>
            </a:tbl>
          </a:graphicData>
        </a:graphic>
      </p:graphicFrame>
      <p:sp>
        <p:nvSpPr>
          <p:cNvPr id="27" name="Rounded Rectangular Callout 29">
            <a:extLst>
              <a:ext uri="{FF2B5EF4-FFF2-40B4-BE49-F238E27FC236}">
                <a16:creationId xmlns:a16="http://schemas.microsoft.com/office/drawing/2014/main" id="{F0D8D1AD-5328-45B7-BF69-E09BC7280613}"/>
              </a:ext>
            </a:extLst>
          </p:cNvPr>
          <p:cNvSpPr/>
          <p:nvPr/>
        </p:nvSpPr>
        <p:spPr>
          <a:xfrm>
            <a:off x="4350809" y="927662"/>
            <a:ext cx="1886626" cy="1615439"/>
          </a:xfrm>
          <a:prstGeom prst="wedgeRoundRectCallout">
            <a:avLst>
              <a:gd name="adj1" fmla="val 17300"/>
              <a:gd name="adj2" fmla="val 6131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In the third person we add </a:t>
            </a:r>
          </a:p>
          <a:p>
            <a:pPr lvl="0" algn="ctr">
              <a:buSzPct val="25000"/>
            </a:pPr>
            <a:r>
              <a:rPr lang="es-MX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-s/-es/-ies 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to the verb. Be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careful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with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spelling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changes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here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" name="Arc 77">
            <a:extLst>
              <a:ext uri="{FF2B5EF4-FFF2-40B4-BE49-F238E27FC236}">
                <a16:creationId xmlns:a16="http://schemas.microsoft.com/office/drawing/2014/main" id="{AB1D86D8-1328-468B-9D8C-213E876071AF}"/>
              </a:ext>
            </a:extLst>
          </p:cNvPr>
          <p:cNvSpPr/>
          <p:nvPr/>
        </p:nvSpPr>
        <p:spPr>
          <a:xfrm rot="3661035" flipV="1">
            <a:off x="2735438" y="1147285"/>
            <a:ext cx="2089380" cy="2242311"/>
          </a:xfrm>
          <a:prstGeom prst="arc">
            <a:avLst>
              <a:gd name="adj1" fmla="val 6496008"/>
              <a:gd name="adj2" fmla="val 1233673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Rounded Rectangular Callout 29">
            <a:extLst>
              <a:ext uri="{FF2B5EF4-FFF2-40B4-BE49-F238E27FC236}">
                <a16:creationId xmlns:a16="http://schemas.microsoft.com/office/drawing/2014/main" id="{4DA5EFEC-6ADC-4360-80DC-09C2A3B68347}"/>
              </a:ext>
            </a:extLst>
          </p:cNvPr>
          <p:cNvSpPr/>
          <p:nvPr/>
        </p:nvSpPr>
        <p:spPr>
          <a:xfrm>
            <a:off x="4487594" y="2884239"/>
            <a:ext cx="1692784" cy="1206785"/>
          </a:xfrm>
          <a:prstGeom prst="wedgeRoundRectCallout">
            <a:avLst>
              <a:gd name="adj1" fmla="val 14418"/>
              <a:gd name="adj2" fmla="val 7006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This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infinitive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of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without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i="1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to</a:t>
            </a:r>
            <a:r>
              <a:rPr lang="es-MX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" name="Arc 77">
            <a:extLst>
              <a:ext uri="{FF2B5EF4-FFF2-40B4-BE49-F238E27FC236}">
                <a16:creationId xmlns:a16="http://schemas.microsoft.com/office/drawing/2014/main" id="{770FC745-DB71-476C-9F5F-4789D4CE4C41}"/>
              </a:ext>
            </a:extLst>
          </p:cNvPr>
          <p:cNvSpPr/>
          <p:nvPr/>
        </p:nvSpPr>
        <p:spPr>
          <a:xfrm rot="5157138" flipV="1">
            <a:off x="2517444" y="2581324"/>
            <a:ext cx="2089380" cy="2242311"/>
          </a:xfrm>
          <a:prstGeom prst="arc">
            <a:avLst>
              <a:gd name="adj1" fmla="val 6375813"/>
              <a:gd name="adj2" fmla="val 1233673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Arc 77">
            <a:extLst>
              <a:ext uri="{FF2B5EF4-FFF2-40B4-BE49-F238E27FC236}">
                <a16:creationId xmlns:a16="http://schemas.microsoft.com/office/drawing/2014/main" id="{0FBEFDF6-4557-43B4-B77E-32898A3C7710}"/>
              </a:ext>
            </a:extLst>
          </p:cNvPr>
          <p:cNvSpPr/>
          <p:nvPr/>
        </p:nvSpPr>
        <p:spPr>
          <a:xfrm rot="4586739" flipV="1">
            <a:off x="3439597" y="3381196"/>
            <a:ext cx="2089380" cy="2242311"/>
          </a:xfrm>
          <a:prstGeom prst="arc">
            <a:avLst>
              <a:gd name="adj1" fmla="val 9357335"/>
              <a:gd name="adj2" fmla="val 1198413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Rounded Rectangular Callout 29">
            <a:extLst>
              <a:ext uri="{FF2B5EF4-FFF2-40B4-BE49-F238E27FC236}">
                <a16:creationId xmlns:a16="http://schemas.microsoft.com/office/drawing/2014/main" id="{23AE51A1-2203-4C05-B431-0CA9434063B2}"/>
              </a:ext>
            </a:extLst>
          </p:cNvPr>
          <p:cNvSpPr/>
          <p:nvPr/>
        </p:nvSpPr>
        <p:spPr>
          <a:xfrm>
            <a:off x="10608356" y="2253148"/>
            <a:ext cx="1305059" cy="1310639"/>
          </a:xfrm>
          <a:prstGeom prst="wedgeRoundRectCallout">
            <a:avLst>
              <a:gd name="adj1" fmla="val -57251"/>
              <a:gd name="adj2" fmla="val 2666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Careful with spelling of the -</a:t>
            </a:r>
            <a:r>
              <a:rPr lang="es-MX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for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m.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" name="Rounded Rectangular Callout 29">
            <a:extLst>
              <a:ext uri="{FF2B5EF4-FFF2-40B4-BE49-F238E27FC236}">
                <a16:creationId xmlns:a16="http://schemas.microsoft.com/office/drawing/2014/main" id="{9A3A6EFC-A99F-4E93-841B-E1569F4EE1C7}"/>
              </a:ext>
            </a:extLst>
          </p:cNvPr>
          <p:cNvSpPr/>
          <p:nvPr/>
        </p:nvSpPr>
        <p:spPr>
          <a:xfrm>
            <a:off x="10619157" y="3729883"/>
            <a:ext cx="1470396" cy="2006234"/>
          </a:xfrm>
          <a:prstGeom prst="wedgeRoundRectCallout">
            <a:avLst>
              <a:gd name="adj1" fmla="val -59407"/>
              <a:gd name="adj2" fmla="val -2143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lang="it-IT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pt-BR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follows the pattern </a:t>
            </a:r>
            <a:r>
              <a:rPr lang="es-MX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s-MX" sz="1600" b="1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to be </a:t>
            </a:r>
            <a:r>
              <a:rPr lang="en-US" sz="1600" b="1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+ </a:t>
            </a:r>
          </a:p>
          <a:p>
            <a:pPr lvl="0" algn="ctr">
              <a:buSzPct val="25000"/>
            </a:pPr>
            <a:r>
              <a:rPr lang="en-US" sz="1600" b="1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-</a:t>
            </a:r>
            <a:r>
              <a:rPr lang="es-MX" sz="1600" b="1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ing.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Arc 77">
            <a:extLst>
              <a:ext uri="{FF2B5EF4-FFF2-40B4-BE49-F238E27FC236}">
                <a16:creationId xmlns:a16="http://schemas.microsoft.com/office/drawing/2014/main" id="{AB1D86D8-1328-468B-9D8C-213E876071AF}"/>
              </a:ext>
            </a:extLst>
          </p:cNvPr>
          <p:cNvSpPr/>
          <p:nvPr/>
        </p:nvSpPr>
        <p:spPr>
          <a:xfrm rot="7512350" flipV="1">
            <a:off x="7765450" y="1919659"/>
            <a:ext cx="3016350" cy="3416339"/>
          </a:xfrm>
          <a:prstGeom prst="arc">
            <a:avLst>
              <a:gd name="adj1" fmla="val 7182538"/>
              <a:gd name="adj2" fmla="val 1157232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Arc 77">
            <a:extLst>
              <a:ext uri="{FF2B5EF4-FFF2-40B4-BE49-F238E27FC236}">
                <a16:creationId xmlns:a16="http://schemas.microsoft.com/office/drawing/2014/main" id="{AB1D86D8-1328-468B-9D8C-213E876071AF}"/>
              </a:ext>
            </a:extLst>
          </p:cNvPr>
          <p:cNvSpPr/>
          <p:nvPr/>
        </p:nvSpPr>
        <p:spPr>
          <a:xfrm rot="9417897" flipV="1">
            <a:off x="8099278" y="1074202"/>
            <a:ext cx="3016350" cy="3416339"/>
          </a:xfrm>
          <a:prstGeom prst="arc">
            <a:avLst>
              <a:gd name="adj1" fmla="val 7182538"/>
              <a:gd name="adj2" fmla="val 1143447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4" name="Google Shape;65;p15">
            <a:extLst>
              <a:ext uri="{FF2B5EF4-FFF2-40B4-BE49-F238E27FC236}">
                <a16:creationId xmlns:a16="http://schemas.microsoft.com/office/drawing/2014/main" id="{DF8F197F-6E05-43DE-908B-5C4DB9CE8E3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436146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1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81"/>
          <p:cNvSpPr txBox="1">
            <a:spLocks/>
          </p:cNvSpPr>
          <p:nvPr/>
        </p:nvSpPr>
        <p:spPr>
          <a:xfrm>
            <a:off x="309922" y="239361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Things to consider…</a:t>
            </a:r>
          </a:p>
        </p:txBody>
      </p:sp>
      <p:sp>
        <p:nvSpPr>
          <p:cNvPr id="17" name="Shape 82"/>
          <p:cNvSpPr txBox="1">
            <a:spLocks/>
          </p:cNvSpPr>
          <p:nvPr/>
        </p:nvSpPr>
        <p:spPr>
          <a:xfrm>
            <a:off x="309922" y="897379"/>
            <a:ext cx="11384773" cy="655623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now know that in the positive in the third person (</a:t>
            </a:r>
            <a:r>
              <a:rPr lang="en-US" sz="20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he/she/it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), we add </a:t>
            </a:r>
            <a:r>
              <a:rPr lang="en-US" sz="20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-s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</a:t>
            </a:r>
            <a:r>
              <a:rPr lang="en-US" sz="20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2000" i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es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or </a:t>
            </a:r>
            <a:r>
              <a:rPr lang="en-US" sz="20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2000" i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ies</a:t>
            </a:r>
            <a:r>
              <a:rPr lang="en-US" sz="20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the </a:t>
            </a:r>
            <a:r>
              <a:rPr lang="it-IT" sz="2000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simple.</a:t>
            </a: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1" name="Rounded Rectangular Callout 20"/>
          <p:cNvSpPr/>
          <p:nvPr/>
        </p:nvSpPr>
        <p:spPr>
          <a:xfrm>
            <a:off x="8327662" y="3183770"/>
            <a:ext cx="2965208" cy="1471551"/>
          </a:xfrm>
          <a:prstGeom prst="wedgeRoundRectCallout">
            <a:avLst>
              <a:gd name="adj1" fmla="val 3573"/>
              <a:gd name="adj2" fmla="val -6808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…but when do we add 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s, </a:t>
            </a:r>
          </a:p>
          <a:p>
            <a:pPr lvl="0" algn="ctr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es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or -</a:t>
            </a:r>
            <a:r>
              <a:rPr lang="en-US" sz="1600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ies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?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depends on the spelling of the verb. Look…</a:t>
            </a: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664684"/>
              </p:ext>
            </p:extLst>
          </p:nvPr>
        </p:nvGraphicFramePr>
        <p:xfrm>
          <a:off x="606659" y="1568750"/>
          <a:ext cx="7016398" cy="123312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11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Add -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 </a:t>
                      </a:r>
                      <a:r>
                        <a:rPr lang="en-GB" sz="1600" b="1" i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the verb (most</a:t>
                      </a:r>
                      <a:r>
                        <a:rPr lang="en-GB" sz="1600" b="1" i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common).</a:t>
                      </a:r>
                      <a:endParaRPr lang="en-GB" sz="1600" i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847">
                <a:tc>
                  <a:txBody>
                    <a:bodyPr/>
                    <a:lstStyle/>
                    <a:p>
                      <a:r>
                        <a:rPr lang="nb-NO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She drives a car.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He works in a bank.    </a:t>
                      </a: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drive + -s = drives                   work + -s = works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132481"/>
              </p:ext>
            </p:extLst>
          </p:nvPr>
        </p:nvGraphicFramePr>
        <p:xfrm>
          <a:off x="597588" y="2870765"/>
          <a:ext cx="7016398" cy="127745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549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Add -</a:t>
                      </a:r>
                      <a:r>
                        <a:rPr lang="en-GB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with verbs ending in -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o, 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ss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 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ch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 -</a:t>
                      </a:r>
                      <a:r>
                        <a:rPr lang="en-GB" sz="1600" i="1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sh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 -x.</a:t>
                      </a:r>
                      <a:endParaRPr lang="en-GB" sz="1600" i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2174">
                <a:tc>
                  <a:txBody>
                    <a:bodyPr/>
                    <a:lstStyle/>
                    <a:p>
                      <a:r>
                        <a:rPr lang="nb-NO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She does exercise.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He catches the bus.  </a:t>
                      </a: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 + -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= does                   catch + -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= catches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" name="Arc 29"/>
          <p:cNvSpPr/>
          <p:nvPr/>
        </p:nvSpPr>
        <p:spPr>
          <a:xfrm rot="5157138" flipH="1">
            <a:off x="4294415" y="2781959"/>
            <a:ext cx="724920" cy="1249016"/>
          </a:xfrm>
          <a:prstGeom prst="arc">
            <a:avLst>
              <a:gd name="adj1" fmla="val 3155636"/>
              <a:gd name="adj2" fmla="val 909919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Arc 30"/>
          <p:cNvSpPr/>
          <p:nvPr/>
        </p:nvSpPr>
        <p:spPr>
          <a:xfrm rot="5157138" flipH="1" flipV="1">
            <a:off x="1912728" y="1825490"/>
            <a:ext cx="531999" cy="3208379"/>
          </a:xfrm>
          <a:prstGeom prst="arc">
            <a:avLst>
              <a:gd name="adj1" fmla="val 5116617"/>
              <a:gd name="adj2" fmla="val 1363740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502924"/>
              </p:ext>
            </p:extLst>
          </p:nvPr>
        </p:nvGraphicFramePr>
        <p:xfrm>
          <a:off x="597587" y="4245077"/>
          <a:ext cx="7016398" cy="136933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7016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850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Change -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-</a:t>
                      </a:r>
                      <a:r>
                        <a:rPr lang="en-GB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i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when the verb ends in a consonant</a:t>
                      </a:r>
                      <a:r>
                        <a:rPr lang="en-GB" sz="1600" i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y.</a:t>
                      </a:r>
                      <a:endParaRPr lang="en-GB" sz="1600" i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4050">
                <a:tc>
                  <a:txBody>
                    <a:bodyPr/>
                    <a:lstStyle/>
                    <a:p>
                      <a:r>
                        <a:rPr lang="nb-NO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The baby cries a lot.            She flies a lot 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work.</a:t>
                      </a: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cry – -y = 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cr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= cries          fly – -y = 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fl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-</a:t>
                      </a:r>
                      <a:r>
                        <a:rPr lang="en-GB" sz="1600" b="0" baseline="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= flies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" name="Rounded Rectangular Callout 33"/>
          <p:cNvSpPr/>
          <p:nvPr/>
        </p:nvSpPr>
        <p:spPr>
          <a:xfrm>
            <a:off x="168961" y="5641957"/>
            <a:ext cx="1527910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consonant</a:t>
            </a:r>
          </a:p>
        </p:txBody>
      </p:sp>
      <p:sp>
        <p:nvSpPr>
          <p:cNvPr id="33" name="Arc 32"/>
          <p:cNvSpPr/>
          <p:nvPr/>
        </p:nvSpPr>
        <p:spPr>
          <a:xfrm rot="916881" flipH="1">
            <a:off x="1023905" y="4512783"/>
            <a:ext cx="672635" cy="1300489"/>
          </a:xfrm>
          <a:prstGeom prst="arc">
            <a:avLst>
              <a:gd name="adj1" fmla="val 6604865"/>
              <a:gd name="adj2" fmla="val 986680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1840117" y="5637495"/>
            <a:ext cx="606641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</a:t>
            </a:r>
          </a:p>
        </p:txBody>
      </p:sp>
      <p:sp>
        <p:nvSpPr>
          <p:cNvPr id="36" name="Arc 35"/>
          <p:cNvSpPr/>
          <p:nvPr/>
        </p:nvSpPr>
        <p:spPr>
          <a:xfrm rot="277412">
            <a:off x="1765699" y="4471979"/>
            <a:ext cx="744453" cy="1300489"/>
          </a:xfrm>
          <a:prstGeom prst="arc">
            <a:avLst>
              <a:gd name="adj1" fmla="val 6604865"/>
              <a:gd name="adj2" fmla="val 863445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Rounded Rectangular Callout 36"/>
          <p:cNvSpPr/>
          <p:nvPr/>
        </p:nvSpPr>
        <p:spPr>
          <a:xfrm>
            <a:off x="2904984" y="5656026"/>
            <a:ext cx="1527910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consonant</a:t>
            </a:r>
          </a:p>
        </p:txBody>
      </p:sp>
      <p:sp>
        <p:nvSpPr>
          <p:cNvPr id="38" name="Arc 37"/>
          <p:cNvSpPr/>
          <p:nvPr/>
        </p:nvSpPr>
        <p:spPr>
          <a:xfrm rot="916881" flipH="1">
            <a:off x="3814358" y="4563138"/>
            <a:ext cx="672635" cy="1300489"/>
          </a:xfrm>
          <a:prstGeom prst="arc">
            <a:avLst>
              <a:gd name="adj1" fmla="val 6604865"/>
              <a:gd name="adj2" fmla="val 1022980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9" name="Rounded Rectangular Callout 38"/>
          <p:cNvSpPr/>
          <p:nvPr/>
        </p:nvSpPr>
        <p:spPr>
          <a:xfrm>
            <a:off x="4576140" y="5651564"/>
            <a:ext cx="606641" cy="499150"/>
          </a:xfrm>
          <a:prstGeom prst="wedgeRoundRectCallout">
            <a:avLst>
              <a:gd name="adj1" fmla="val 37732"/>
              <a:gd name="adj2" fmla="val -5756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</a:t>
            </a:r>
          </a:p>
        </p:txBody>
      </p:sp>
      <p:sp>
        <p:nvSpPr>
          <p:cNvPr id="40" name="Arc 39"/>
          <p:cNvSpPr/>
          <p:nvPr/>
        </p:nvSpPr>
        <p:spPr>
          <a:xfrm rot="916881">
            <a:off x="4583364" y="4576762"/>
            <a:ext cx="744453" cy="1300489"/>
          </a:xfrm>
          <a:prstGeom prst="arc">
            <a:avLst>
              <a:gd name="adj1" fmla="val 6604865"/>
              <a:gd name="adj2" fmla="val 863445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Pentagon 40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Action and state verbs…</a:t>
            </a:r>
          </a:p>
        </p:txBody>
      </p:sp>
      <p:pic>
        <p:nvPicPr>
          <p:cNvPr id="20" name="Picture 34">
            <a:extLst>
              <a:ext uri="{FF2B5EF4-FFF2-40B4-BE49-F238E27FC236}">
                <a16:creationId xmlns:a16="http://schemas.microsoft.com/office/drawing/2014/main" id="{031A7CB0-E611-42E9-9D69-B8D3B1ED73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766" y="1435131"/>
            <a:ext cx="1378883" cy="1378883"/>
          </a:xfrm>
          <a:prstGeom prst="rect">
            <a:avLst/>
          </a:prstGeom>
        </p:spPr>
      </p:pic>
      <p:sp>
        <p:nvSpPr>
          <p:cNvPr id="24" name="Google Shape;65;p15">
            <a:extLst>
              <a:ext uri="{FF2B5EF4-FFF2-40B4-BE49-F238E27FC236}">
                <a16:creationId xmlns:a16="http://schemas.microsoft.com/office/drawing/2014/main" id="{2B0811BE-1C6B-4FC7-A068-AC306F1655A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273444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1" grpId="0" animBg="1"/>
      <p:bldP spid="34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81"/>
          <p:cNvSpPr txBox="1">
            <a:spLocks/>
          </p:cNvSpPr>
          <p:nvPr/>
        </p:nvSpPr>
        <p:spPr>
          <a:xfrm>
            <a:off x="450601" y="239081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Action and state verbs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879" y="273096"/>
            <a:ext cx="1333184" cy="1333184"/>
          </a:xfrm>
          <a:prstGeom prst="rect">
            <a:avLst/>
          </a:prstGeom>
        </p:spPr>
      </p:pic>
      <p:sp>
        <p:nvSpPr>
          <p:cNvPr id="29" name="Rounded Rectangular Callout 28"/>
          <p:cNvSpPr/>
          <p:nvPr/>
        </p:nvSpPr>
        <p:spPr>
          <a:xfrm>
            <a:off x="7082574" y="903109"/>
            <a:ext cx="2384527" cy="1068408"/>
          </a:xfrm>
          <a:prstGeom prst="wedgeRoundRectCallout">
            <a:avLst>
              <a:gd name="adj1" fmla="val 59559"/>
              <a:gd name="adj2" fmla="val -4411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Look at what the boy says.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9281794" y="2116201"/>
            <a:ext cx="2712441" cy="2905965"/>
          </a:xfrm>
          <a:prstGeom prst="wedgeRoundRectCallout">
            <a:avLst>
              <a:gd name="adj1" fmla="val 21764"/>
              <a:gd name="adj2" fmla="val -6000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This sentence talks about a temporary action, one that is changing, but notice that it is in the </a:t>
            </a:r>
            <a:r>
              <a:rPr lang="it-IT" sz="1600" dirty="0" err="1"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simple, not </a:t>
            </a:r>
            <a:r>
              <a:rPr lang="pt-BR" sz="1600" dirty="0" err="1">
                <a:latin typeface="Open Sans"/>
                <a:ea typeface="Open Sans"/>
                <a:cs typeface="Open Sans"/>
                <a:sym typeface="Open Sans"/>
              </a:rPr>
              <a:t>continuous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. This is because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have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in this context is a </a:t>
            </a:r>
            <a:r>
              <a:rPr lang="en-US" sz="1600" b="1" dirty="0">
                <a:latin typeface="Open Sans"/>
                <a:ea typeface="Open Sans"/>
                <a:cs typeface="Open Sans"/>
                <a:sym typeface="Open Sans"/>
              </a:rPr>
              <a:t>state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, not an </a:t>
            </a:r>
            <a:r>
              <a:rPr lang="en-US" sz="1600" b="1" dirty="0">
                <a:latin typeface="Open Sans"/>
                <a:ea typeface="Open Sans"/>
                <a:cs typeface="Open Sans"/>
                <a:sym typeface="Open Sans"/>
              </a:rPr>
              <a:t>action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verb.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0" y="2298641"/>
            <a:ext cx="9281794" cy="449353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685800" lvl="0" indent="-45720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  <a:buFont typeface="+mj-lt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do not use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state verbs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 </a:t>
            </a:r>
            <a:r>
              <a:rPr lang="pt-BR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structures. They are always in simple tenses.</a:t>
            </a:r>
          </a:p>
          <a:p>
            <a:pPr marL="685800" indent="-45720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  <a:buFont typeface="+mj-lt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can also use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time expressions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describe actions happening now or around now with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state verbs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 the </a:t>
            </a:r>
            <a:r>
              <a:rPr lang="it-IT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simple. </a:t>
            </a:r>
          </a:p>
          <a:p>
            <a:pPr marL="685800" indent="-45720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  <a:buFont typeface="+mj-lt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Some verbs can be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state verbs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or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action verbs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depending on the context, </a:t>
            </a:r>
            <a:r>
              <a:rPr lang="nb-NO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e.g.</a:t>
            </a: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228600" lvl="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</a:pPr>
            <a:r>
              <a:rPr lang="en-US" sz="2000" b="1" dirty="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r>
              <a:rPr lang="en-US" sz="2000" dirty="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sz="2000" b="1" dirty="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was thinking </a:t>
            </a:r>
            <a:r>
              <a:rPr lang="en-US" sz="2000" dirty="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about Laura when she walked in.</a:t>
            </a:r>
          </a:p>
          <a:p>
            <a:pPr marL="228600" lvl="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      	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Think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here is an action verb. You can imagine the speaker’s brain    	working.</a:t>
            </a:r>
            <a:endParaRPr lang="en-US" sz="2000" b="1" dirty="0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228600" lvl="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</a:pPr>
            <a:r>
              <a:rPr lang="en-US" sz="2000" b="1" dirty="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r>
              <a:rPr lang="en-US" sz="2000" dirty="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sz="2000" b="1" dirty="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think</a:t>
            </a:r>
            <a:r>
              <a:rPr lang="en-US" sz="2000" dirty="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 he’s German.</a:t>
            </a:r>
            <a:r>
              <a:rPr lang="en-US" sz="2000" b="1" dirty="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  <a:p>
            <a:pPr marL="228600" lvl="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  	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Think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is a state verb here meaning the same as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believe.</a:t>
            </a: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685800" lvl="0" indent="-45720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  <a:buFont typeface="+mj-lt"/>
              <a:buAutoNum type="arabicPeriod"/>
            </a:pP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" name="Pentagon 33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600" dirty="0" err="1">
                <a:latin typeface="Open Sans"/>
                <a:ea typeface="Open Sans"/>
                <a:cs typeface="Open Sans"/>
                <a:sym typeface="Open Sans"/>
              </a:rPr>
              <a:t>Let’s</a:t>
            </a:r>
            <a:r>
              <a:rPr lang="es-MX" sz="16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s-MX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lang="en-US" sz="16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" name="Picture 5">
            <a:extLst>
              <a:ext uri="{FF2B5EF4-FFF2-40B4-BE49-F238E27FC236}">
                <a16:creationId xmlns:a16="http://schemas.microsoft.com/office/drawing/2014/main" id="{29561E39-8C72-476F-A46E-C0B1B16A37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25" y="1032309"/>
            <a:ext cx="1239894" cy="1239894"/>
          </a:xfrm>
          <a:prstGeom prst="rect">
            <a:avLst/>
          </a:prstGeom>
        </p:spPr>
      </p:pic>
      <p:sp>
        <p:nvSpPr>
          <p:cNvPr id="13" name="Rounded Rectangular Callout 31">
            <a:extLst>
              <a:ext uri="{FF2B5EF4-FFF2-40B4-BE49-F238E27FC236}">
                <a16:creationId xmlns:a16="http://schemas.microsoft.com/office/drawing/2014/main" id="{D11C54DB-0270-46BA-B47F-3267D1C051D7}"/>
              </a:ext>
            </a:extLst>
          </p:cNvPr>
          <p:cNvSpPr/>
          <p:nvPr/>
        </p:nvSpPr>
        <p:spPr>
          <a:xfrm>
            <a:off x="1799626" y="1154369"/>
            <a:ext cx="4980170" cy="973997"/>
          </a:xfrm>
          <a:prstGeom prst="wedgeRoundRectCallout">
            <a:avLst>
              <a:gd name="adj1" fmla="val -53886"/>
              <a:gd name="adj2" fmla="val 21988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At the moment, I have a bad back,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so I can’t go.</a:t>
            </a:r>
          </a:p>
        </p:txBody>
      </p:sp>
      <p:sp>
        <p:nvSpPr>
          <p:cNvPr id="30" name="Arc 29"/>
          <p:cNvSpPr/>
          <p:nvPr/>
        </p:nvSpPr>
        <p:spPr>
          <a:xfrm rot="19859060" flipH="1" flipV="1">
            <a:off x="4061026" y="-1949222"/>
            <a:ext cx="5326502" cy="3662994"/>
          </a:xfrm>
          <a:prstGeom prst="arc">
            <a:avLst>
              <a:gd name="adj1" fmla="val 17103296"/>
              <a:gd name="adj2" fmla="val 2057956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Arc 32"/>
          <p:cNvSpPr/>
          <p:nvPr/>
        </p:nvSpPr>
        <p:spPr>
          <a:xfrm rot="20660606" flipH="1" flipV="1">
            <a:off x="2456917" y="-1206590"/>
            <a:ext cx="3044427" cy="4709965"/>
          </a:xfrm>
          <a:prstGeom prst="arc">
            <a:avLst>
              <a:gd name="adj1" fmla="val 18075418"/>
              <a:gd name="adj2" fmla="val 2127408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9B26B5D6-DB61-477C-8DFB-8D6FC020CDD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07906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34" grpId="0" animBg="1"/>
      <p:bldP spid="13" grpId="0" animBg="1"/>
      <p:bldP spid="30" grpId="0" animBg="1"/>
      <p:bldP spid="33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3345</TotalTime>
  <Words>1433</Words>
  <Application>Microsoft Office PowerPoint</Application>
  <PresentationFormat>Widescreen</PresentationFormat>
  <Paragraphs>283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B1 present tenses</vt:lpstr>
      <vt:lpstr>It’s a good idea to compare and contrast the present simple and continuous to understand them better.</vt:lpstr>
      <vt:lpstr>Function: When do we use them?</vt:lpstr>
      <vt:lpstr>Function: When do we use them?</vt:lpstr>
      <vt:lpstr>Form: How do we make sentences?</vt:lpstr>
      <vt:lpstr>Form: How do we make sentences?</vt:lpstr>
      <vt:lpstr>Form: How do we make sentences?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129</cp:revision>
  <dcterms:modified xsi:type="dcterms:W3CDTF">2019-12-05T10:18:03Z</dcterms:modified>
</cp:coreProperties>
</file>